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7010400" cy="92964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6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ede1e07d_1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4ede1e0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sz="6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-40686"/>
          <a:stretch/>
        </p:blipFill>
        <p:spPr>
          <a:xfrm>
            <a:off x="586825" y="3165072"/>
            <a:ext cx="11831150" cy="53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86064" y="7447705"/>
            <a:ext cx="1021112" cy="102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10900" y="7365975"/>
            <a:ext cx="73830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entury Gothic"/>
                <a:ea typeface="Century Gothic"/>
                <a:cs typeface="Century Gothic"/>
                <a:sym typeface="Century Gothic"/>
              </a:rPr>
              <a:t>ONE CITY. ONE MISSION.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EED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l="18195" t="20859" r="19318" b="19735"/>
          <a:stretch/>
        </p:blipFill>
        <p:spPr>
          <a:xfrm>
            <a:off x="12277154" y="9954643"/>
            <a:ext cx="1412332" cy="134268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</p:pic>
      <p:sp>
        <p:nvSpPr>
          <p:cNvPr id="186" name="Google Shape;186;p23"/>
          <p:cNvSpPr/>
          <p:nvPr/>
        </p:nvSpPr>
        <p:spPr>
          <a:xfrm>
            <a:off x="355692" y="605478"/>
            <a:ext cx="11844484" cy="8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Creation Pipeline</a:t>
            </a:r>
            <a:endParaRPr dirty="0"/>
          </a:p>
        </p:txBody>
      </p:sp>
      <p:sp>
        <p:nvSpPr>
          <p:cNvPr id="187" name="Google Shape;187;p23"/>
          <p:cNvSpPr/>
          <p:nvPr/>
        </p:nvSpPr>
        <p:spPr>
          <a:xfrm>
            <a:off x="828977" y="5175403"/>
            <a:ext cx="3196487" cy="3480697"/>
          </a:xfrm>
          <a:prstGeom prst="rect">
            <a:avLst/>
          </a:prstGeom>
          <a:solidFill>
            <a:srgbClr val="DDDDDD"/>
          </a:solidFill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17500" rotWithShape="0">
              <a:srgbClr val="000000">
                <a:alpha val="74901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Chicago, thousands of people remain unemployed because of systemic and personal challenges that prohibit them from reaching their full potential. “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good job stops a bullet.”</a:t>
            </a: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8" name="Google Shape;188;p23"/>
          <p:cNvCxnSpPr/>
          <p:nvPr/>
        </p:nvCxnSpPr>
        <p:spPr>
          <a:xfrm>
            <a:off x="3992026" y="1704489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89" name="Google Shape;189;p23"/>
          <p:cNvGrpSpPr/>
          <p:nvPr/>
        </p:nvGrpSpPr>
        <p:grpSpPr>
          <a:xfrm>
            <a:off x="1528053" y="2238959"/>
            <a:ext cx="10452811" cy="6903026"/>
            <a:chOff x="-25402" y="-121491"/>
            <a:chExt cx="10452809" cy="6903025"/>
          </a:xfrm>
        </p:grpSpPr>
        <p:cxnSp>
          <p:nvCxnSpPr>
            <p:cNvPr id="190" name="Google Shape;190;p23"/>
            <p:cNvCxnSpPr/>
            <p:nvPr/>
          </p:nvCxnSpPr>
          <p:spPr>
            <a:xfrm>
              <a:off x="4386792" y="1494177"/>
              <a:ext cx="1" cy="428244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1" name="Google Shape;191;p23"/>
            <p:cNvCxnSpPr/>
            <p:nvPr/>
          </p:nvCxnSpPr>
          <p:spPr>
            <a:xfrm rot="10800000" flipH="1">
              <a:off x="6988495" y="1686326"/>
              <a:ext cx="1" cy="777558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92" name="Google Shape;192;p23"/>
            <p:cNvGrpSpPr/>
            <p:nvPr/>
          </p:nvGrpSpPr>
          <p:grpSpPr>
            <a:xfrm>
              <a:off x="-25402" y="-121491"/>
              <a:ext cx="10452809" cy="6903025"/>
              <a:chOff x="-25401" y="-135016"/>
              <a:chExt cx="10452807" cy="6903024"/>
            </a:xfrm>
          </p:grpSpPr>
          <p:pic>
            <p:nvPicPr>
              <p:cNvPr id="193" name="Google Shape;193;p2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78912" y="2125212"/>
                <a:ext cx="473174" cy="625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pic>
          <p:cxnSp>
            <p:nvCxnSpPr>
              <p:cNvPr id="194" name="Google Shape;194;p23"/>
              <p:cNvCxnSpPr/>
              <p:nvPr/>
            </p:nvCxnSpPr>
            <p:spPr>
              <a:xfrm>
                <a:off x="4934855" y="2438016"/>
                <a:ext cx="2068838" cy="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5" name="Google Shape;195;p23"/>
              <p:cNvSpPr/>
              <p:nvPr/>
            </p:nvSpPr>
            <p:spPr>
              <a:xfrm>
                <a:off x="3361048" y="3009877"/>
                <a:ext cx="2308903" cy="61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Century Gothic"/>
                  <a:buNone/>
                </a:pPr>
                <a:r>
                  <a:rPr lang="en-US" sz="1700" b="0" i="0" u="none" strike="noStrike" cap="none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Workforce development</a:t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>
                <a:off x="5054135" y="1901490"/>
                <a:ext cx="1650249" cy="906104"/>
              </a:xfrm>
              <a:prstGeom prst="rect">
                <a:avLst/>
              </a:prstGeom>
              <a:solidFill>
                <a:srgbClr val="DDDDDD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Helvetica Neue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candidates gain: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Helvetica Neue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soft skills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Helvetica Neue"/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life coaches</a:t>
                </a:r>
                <a:endParaRPr/>
              </a:p>
            </p:txBody>
          </p:sp>
          <p:grpSp>
            <p:nvGrpSpPr>
              <p:cNvPr id="197" name="Google Shape;197;p23"/>
              <p:cNvGrpSpPr/>
              <p:nvPr/>
            </p:nvGrpSpPr>
            <p:grpSpPr>
              <a:xfrm>
                <a:off x="-25401" y="-135016"/>
                <a:ext cx="10452807" cy="6903024"/>
                <a:chOff x="0" y="1002"/>
                <a:chExt cx="10452804" cy="6903023"/>
              </a:xfrm>
            </p:grpSpPr>
            <p:cxnSp>
              <p:nvCxnSpPr>
                <p:cNvPr id="198" name="Google Shape;198;p23"/>
                <p:cNvCxnSpPr/>
                <p:nvPr/>
              </p:nvCxnSpPr>
              <p:spPr>
                <a:xfrm>
                  <a:off x="5051646" y="3994322"/>
                  <a:ext cx="1" cy="81360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199" name="Google Shape;199;p23"/>
                <p:cNvGrpSpPr/>
                <p:nvPr/>
              </p:nvGrpSpPr>
              <p:grpSpPr>
                <a:xfrm>
                  <a:off x="540083" y="164311"/>
                  <a:ext cx="2010609" cy="874018"/>
                  <a:chOff x="0" y="0"/>
                  <a:chExt cx="2010608" cy="874017"/>
                </a:xfrm>
              </p:grpSpPr>
              <p:pic>
                <p:nvPicPr>
                  <p:cNvPr id="200" name="Google Shape;200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545625" y="0"/>
                    <a:ext cx="919357" cy="8740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  <p:pic>
                <p:nvPicPr>
                  <p:cNvPr id="201" name="Google Shape;201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0" y="0"/>
                    <a:ext cx="919356" cy="8740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  <p:pic>
                <p:nvPicPr>
                  <p:cNvPr id="202" name="Google Shape;202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1091251" y="0"/>
                    <a:ext cx="919357" cy="8740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</p:grpSp>
            <p:cxnSp>
              <p:nvCxnSpPr>
                <p:cNvPr id="203" name="Google Shape;203;p23"/>
                <p:cNvCxnSpPr/>
                <p:nvPr/>
              </p:nvCxnSpPr>
              <p:spPr>
                <a:xfrm>
                  <a:off x="9384786" y="4060727"/>
                  <a:ext cx="1" cy="81360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pic>
              <p:nvPicPr>
                <p:cNvPr id="204" name="Google Shape;204;p2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24760" t="25878" r="24760" b="25879"/>
                <a:stretch/>
              </p:blipFill>
              <p:spPr>
                <a:xfrm>
                  <a:off x="6398486" y="1002"/>
                  <a:ext cx="1089924" cy="104160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</p:pic>
            <p:pic>
              <p:nvPicPr>
                <p:cNvPr id="205" name="Google Shape;205;p2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652313" y="4803608"/>
                  <a:ext cx="1448704" cy="144870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</p:pic>
            <p:pic>
              <p:nvPicPr>
                <p:cNvPr id="206" name="Google Shape;206;p2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445037" y="4970828"/>
                  <a:ext cx="1133894" cy="10415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</p:pic>
            <p:pic>
              <p:nvPicPr>
                <p:cNvPr id="207" name="Google Shape;207;p2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8893088" y="5007179"/>
                  <a:ext cx="838321" cy="104167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</p:pic>
            <p:cxnSp>
              <p:nvCxnSpPr>
                <p:cNvPr id="208" name="Google Shape;208;p23"/>
                <p:cNvCxnSpPr/>
                <p:nvPr/>
              </p:nvCxnSpPr>
              <p:spPr>
                <a:xfrm>
                  <a:off x="5619836" y="601319"/>
                  <a:ext cx="518846" cy="1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209" name="Google Shape;209;p23"/>
                <p:cNvGrpSpPr/>
                <p:nvPr/>
              </p:nvGrpSpPr>
              <p:grpSpPr>
                <a:xfrm>
                  <a:off x="3752788" y="330859"/>
                  <a:ext cx="1525424" cy="660049"/>
                  <a:chOff x="0" y="0"/>
                  <a:chExt cx="1525422" cy="660048"/>
                </a:xfrm>
              </p:grpSpPr>
              <p:pic>
                <p:nvPicPr>
                  <p:cNvPr id="210" name="Google Shape;210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419001" y="3638"/>
                    <a:ext cx="690461" cy="6564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  <p:sp>
                <p:nvSpPr>
                  <p:cNvPr id="211" name="Google Shape;211;p23"/>
                  <p:cNvSpPr/>
                  <p:nvPr/>
                </p:nvSpPr>
                <p:spPr>
                  <a:xfrm>
                    <a:off x="667951" y="251713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12" name="Google Shape;212;p23"/>
                  <p:cNvSpPr/>
                  <p:nvPr/>
                </p:nvSpPr>
                <p:spPr>
                  <a:xfrm>
                    <a:off x="665059" y="420419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13" name="Google Shape;213;p23"/>
                  <p:cNvSpPr/>
                  <p:nvPr/>
                </p:nvSpPr>
                <p:spPr>
                  <a:xfrm>
                    <a:off x="565833" y="148941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pic>
                <p:nvPicPr>
                  <p:cNvPr id="214" name="Google Shape;214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0" y="1782"/>
                    <a:ext cx="690460" cy="6564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  <p:pic>
                <p:nvPicPr>
                  <p:cNvPr id="215" name="Google Shape;215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l="18195" t="20859" r="19318" b="19735"/>
                  <a:stretch/>
                </p:blipFill>
                <p:spPr>
                  <a:xfrm>
                    <a:off x="834961" y="0"/>
                    <a:ext cx="690461" cy="6564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49803"/>
                      </a:srgbClr>
                    </a:outerShdw>
                  </a:effectLst>
                </p:spPr>
              </p:pic>
              <p:sp>
                <p:nvSpPr>
                  <p:cNvPr id="216" name="Google Shape;216;p23"/>
                  <p:cNvSpPr/>
                  <p:nvPr/>
                </p:nvSpPr>
                <p:spPr>
                  <a:xfrm>
                    <a:off x="464331" y="173127"/>
                    <a:ext cx="192667" cy="18868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17" name="Google Shape;217;p23"/>
                  <p:cNvSpPr/>
                  <p:nvPr/>
                </p:nvSpPr>
                <p:spPr>
                  <a:xfrm>
                    <a:off x="770727" y="8061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18" name="Google Shape;218;p23"/>
                  <p:cNvSpPr/>
                  <p:nvPr/>
                </p:nvSpPr>
                <p:spPr>
                  <a:xfrm>
                    <a:off x="771889" y="173127"/>
                    <a:ext cx="198452" cy="1886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19" name="Google Shape;219;p23"/>
                  <p:cNvSpPr/>
                  <p:nvPr/>
                </p:nvSpPr>
                <p:spPr>
                  <a:xfrm>
                    <a:off x="1298582" y="359604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0" name="Google Shape;220;p23"/>
                  <p:cNvSpPr/>
                  <p:nvPr/>
                </p:nvSpPr>
                <p:spPr>
                  <a:xfrm>
                    <a:off x="883184" y="173127"/>
                    <a:ext cx="192667" cy="18868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1" name="Google Shape;221;p23"/>
                  <p:cNvSpPr/>
                  <p:nvPr/>
                </p:nvSpPr>
                <p:spPr>
                  <a:xfrm>
                    <a:off x="563556" y="8061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2" name="Google Shape;222;p23"/>
                  <p:cNvSpPr/>
                  <p:nvPr/>
                </p:nvSpPr>
                <p:spPr>
                  <a:xfrm>
                    <a:off x="1197080" y="8061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3" name="Google Shape;223;p23"/>
                  <p:cNvSpPr/>
                  <p:nvPr/>
                </p:nvSpPr>
                <p:spPr>
                  <a:xfrm>
                    <a:off x="1091974" y="251713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4" name="Google Shape;224;p23"/>
                  <p:cNvSpPr/>
                  <p:nvPr/>
                </p:nvSpPr>
                <p:spPr>
                  <a:xfrm>
                    <a:off x="1188857" y="166195"/>
                    <a:ext cx="198452" cy="1886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5" name="Google Shape;225;p23"/>
                  <p:cNvSpPr/>
                  <p:nvPr/>
                </p:nvSpPr>
                <p:spPr>
                  <a:xfrm>
                    <a:off x="453376" y="359604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6" name="Google Shape;226;p23"/>
                  <p:cNvSpPr/>
                  <p:nvPr/>
                </p:nvSpPr>
                <p:spPr>
                  <a:xfrm>
                    <a:off x="1081019" y="420419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7" name="Google Shape;227;p23"/>
                  <p:cNvSpPr/>
                  <p:nvPr/>
                </p:nvSpPr>
                <p:spPr>
                  <a:xfrm>
                    <a:off x="983929" y="157004"/>
                    <a:ext cx="198452" cy="188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8" name="Google Shape;228;p23"/>
                  <p:cNvSpPr/>
                  <p:nvPr/>
                </p:nvSpPr>
                <p:spPr>
                  <a:xfrm>
                    <a:off x="1291769" y="190155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29" name="Google Shape;229;p23"/>
                  <p:cNvSpPr/>
                  <p:nvPr/>
                </p:nvSpPr>
                <p:spPr>
                  <a:xfrm>
                    <a:off x="877398" y="354119"/>
                    <a:ext cx="198452" cy="1886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0" h="21041" extrusionOk="0">
                        <a:moveTo>
                          <a:pt x="17596" y="4119"/>
                        </a:moveTo>
                        <a:cubicBezTo>
                          <a:pt x="20473" y="6682"/>
                          <a:pt x="21561" y="11698"/>
                          <a:pt x="20167" y="15971"/>
                        </a:cubicBezTo>
                        <a:cubicBezTo>
                          <a:pt x="19832" y="16995"/>
                          <a:pt x="19358" y="17923"/>
                          <a:pt x="18768" y="18706"/>
                        </a:cubicBezTo>
                        <a:cubicBezTo>
                          <a:pt x="17652" y="19331"/>
                          <a:pt x="16502" y="19834"/>
                          <a:pt x="15331" y="20210"/>
                        </a:cubicBezTo>
                        <a:cubicBezTo>
                          <a:pt x="14160" y="20587"/>
                          <a:pt x="12966" y="20837"/>
                          <a:pt x="11762" y="20958"/>
                        </a:cubicBezTo>
                        <a:cubicBezTo>
                          <a:pt x="8964" y="21238"/>
                          <a:pt x="6153" y="20815"/>
                          <a:pt x="3468" y="19710"/>
                        </a:cubicBezTo>
                        <a:cubicBezTo>
                          <a:pt x="1417" y="18660"/>
                          <a:pt x="43" y="16018"/>
                          <a:pt x="1" y="13040"/>
                        </a:cubicBezTo>
                        <a:cubicBezTo>
                          <a:pt x="-39" y="10203"/>
                          <a:pt x="1144" y="7596"/>
                          <a:pt x="3028" y="6370"/>
                        </a:cubicBezTo>
                        <a:cubicBezTo>
                          <a:pt x="3022" y="2917"/>
                          <a:pt x="5046" y="90"/>
                          <a:pt x="7587" y="2"/>
                        </a:cubicBezTo>
                        <a:cubicBezTo>
                          <a:pt x="8820" y="-40"/>
                          <a:pt x="10010" y="631"/>
                          <a:pt x="10858" y="1849"/>
                        </a:cubicBezTo>
                        <a:cubicBezTo>
                          <a:pt x="12054" y="118"/>
                          <a:pt x="13938" y="-362"/>
                          <a:pt x="15515" y="664"/>
                        </a:cubicBezTo>
                        <a:cubicBezTo>
                          <a:pt x="16552" y="1339"/>
                          <a:pt x="17314" y="2604"/>
                          <a:pt x="17596" y="4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  <p:sp>
                <p:nvSpPr>
                  <p:cNvPr id="230" name="Google Shape;230;p23"/>
                  <p:cNvSpPr/>
                  <p:nvPr/>
                </p:nvSpPr>
                <p:spPr>
                  <a:xfrm>
                    <a:off x="987579" y="8061"/>
                    <a:ext cx="192667" cy="1886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0800" tIns="50800" rIns="50800" bIns="5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600"/>
                      <a:buFont typeface="Helvetica Neue Light"/>
                      <a:buNone/>
                    </a:pPr>
                    <a:endParaRPr sz="3600" b="0" i="0" u="none" strike="noStrike" cap="none">
                      <a:solidFill>
                        <a:srgbClr val="000000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endParaRPr>
                  </a:p>
                </p:txBody>
              </p:sp>
            </p:grpSp>
            <p:sp>
              <p:nvSpPr>
                <p:cNvPr id="231" name="Google Shape;231;p23"/>
                <p:cNvSpPr/>
                <p:nvPr/>
              </p:nvSpPr>
              <p:spPr>
                <a:xfrm>
                  <a:off x="0" y="1039571"/>
                  <a:ext cx="3133982" cy="3550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00"/>
                    <a:buFont typeface="Century Gothic"/>
                    <a:buNone/>
                  </a:pPr>
                  <a:r>
                    <a:rPr lang="en-US" sz="17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Community Talent Pool</a:t>
                  </a:r>
                  <a:endParaRPr/>
                </a:p>
              </p:txBody>
            </p:sp>
            <p:sp>
              <p:nvSpPr>
                <p:cNvPr id="232" name="Google Shape;232;p23"/>
                <p:cNvSpPr/>
                <p:nvPr/>
              </p:nvSpPr>
              <p:spPr>
                <a:xfrm>
                  <a:off x="3222541" y="1042869"/>
                  <a:ext cx="2585917" cy="3550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00"/>
                    <a:buFont typeface="Century Gothic"/>
                    <a:buNone/>
                  </a:pPr>
                  <a:r>
                    <a:rPr lang="en-US" sz="17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Faith-based Talent Pool</a:t>
                  </a:r>
                  <a:endParaRPr/>
                </a:p>
              </p:txBody>
            </p:sp>
            <p:cxnSp>
              <p:nvCxnSpPr>
                <p:cNvPr id="233" name="Google Shape;233;p23"/>
                <p:cNvCxnSpPr/>
                <p:nvPr/>
              </p:nvCxnSpPr>
              <p:spPr>
                <a:xfrm>
                  <a:off x="5018843" y="4037178"/>
                  <a:ext cx="4397641" cy="1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4" name="Google Shape;234;p23"/>
                <p:cNvCxnSpPr/>
                <p:nvPr/>
              </p:nvCxnSpPr>
              <p:spPr>
                <a:xfrm>
                  <a:off x="7376664" y="4060727"/>
                  <a:ext cx="1" cy="81360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sp>
              <p:nvSpPr>
                <p:cNvPr id="235" name="Google Shape;235;p23"/>
                <p:cNvSpPr/>
                <p:nvPr/>
              </p:nvSpPr>
              <p:spPr>
                <a:xfrm>
                  <a:off x="3980238" y="6193834"/>
                  <a:ext cx="2010609" cy="391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entury Gothic"/>
                    <a:buNone/>
                  </a:pPr>
                  <a:r>
                    <a:rPr lang="en-US" sz="19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Healthcare</a:t>
                  </a:r>
                  <a:endParaRPr/>
                </a:p>
              </p:txBody>
            </p:sp>
            <p:sp>
              <p:nvSpPr>
                <p:cNvPr id="236" name="Google Shape;236;p23"/>
                <p:cNvSpPr/>
                <p:nvPr/>
              </p:nvSpPr>
              <p:spPr>
                <a:xfrm>
                  <a:off x="6308648" y="6264950"/>
                  <a:ext cx="2136034" cy="3918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entury Gothic"/>
                    <a:buNone/>
                  </a:pPr>
                  <a:r>
                    <a:rPr lang="en-US" sz="19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Technology </a:t>
                  </a:r>
                  <a:endParaRPr/>
                </a:p>
              </p:txBody>
            </p:sp>
            <p:sp>
              <p:nvSpPr>
                <p:cNvPr id="237" name="Google Shape;237;p23"/>
                <p:cNvSpPr/>
                <p:nvPr/>
              </p:nvSpPr>
              <p:spPr>
                <a:xfrm>
                  <a:off x="8316770" y="6218324"/>
                  <a:ext cx="2136034" cy="6857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entury Gothic"/>
                    <a:buNone/>
                  </a:pPr>
                  <a:r>
                    <a:rPr lang="en-US" sz="19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Advanced Manufacturing</a:t>
                  </a:r>
                  <a:endParaRPr/>
                </a:p>
              </p:txBody>
            </p:sp>
            <p:grpSp>
              <p:nvGrpSpPr>
                <p:cNvPr id="238" name="Google Shape;238;p23"/>
                <p:cNvGrpSpPr/>
                <p:nvPr/>
              </p:nvGrpSpPr>
              <p:grpSpPr>
                <a:xfrm>
                  <a:off x="7748109" y="608521"/>
                  <a:ext cx="1674739" cy="3507919"/>
                  <a:chOff x="0" y="0"/>
                  <a:chExt cx="1674737" cy="3507917"/>
                </a:xfrm>
              </p:grpSpPr>
              <p:cxnSp>
                <p:nvCxnSpPr>
                  <p:cNvPr id="239" name="Google Shape;239;p23"/>
                  <p:cNvCxnSpPr/>
                  <p:nvPr/>
                </p:nvCxnSpPr>
                <p:spPr>
                  <a:xfrm flipH="1">
                    <a:off x="1647867" y="27222"/>
                    <a:ext cx="1" cy="3480695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40" name="Google Shape;240;p23"/>
                  <p:cNvCxnSpPr/>
                  <p:nvPr/>
                </p:nvCxnSpPr>
                <p:spPr>
                  <a:xfrm>
                    <a:off x="0" y="0"/>
                    <a:ext cx="1674737" cy="0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41" name="Google Shape;241;p23"/>
                <p:cNvSpPr/>
                <p:nvPr/>
              </p:nvSpPr>
              <p:spPr>
                <a:xfrm>
                  <a:off x="7319523" y="3101624"/>
                  <a:ext cx="2965495" cy="701650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Helvetica Neue"/>
                    <a:buNone/>
                  </a:pPr>
                  <a:r>
                    <a:rPr lang="en-US" sz="1600" b="0" i="0" u="none" strike="noStrike" cap="non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candidates fill vacancies in labor deprived industries </a:t>
                  </a: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8284583" y="25399"/>
                  <a:ext cx="1794562" cy="95690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8100" dist="25400" dir="5400000" rotWithShape="0">
                    <a:srgbClr val="000000">
                      <a:alpha val="49803"/>
                    </a:srgbClr>
                  </a:outerShdw>
                </a:effectLst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Helvetica Neue"/>
                    <a:buNone/>
                  </a:pPr>
                  <a:r>
                    <a:rPr lang="en-US" sz="1600" b="0" i="0" u="none" strike="noStrike" cap="none">
                      <a:solidFill>
                        <a:srgbClr val="0000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candidates receive degree and/or trade certificates </a:t>
                  </a: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5650437" y="1014171"/>
                  <a:ext cx="2585917" cy="4058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00"/>
                    <a:buFont typeface="Century Gothic"/>
                    <a:buNone/>
                  </a:pPr>
                  <a:r>
                    <a:rPr lang="en-US" sz="1700" b="0" i="0" u="none" strike="noStrike" cap="none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Higher Learning </a:t>
                  </a:r>
                  <a:endParaRPr/>
                </a:p>
              </p:txBody>
            </p:sp>
            <p:cxnSp>
              <p:nvCxnSpPr>
                <p:cNvPr id="244" name="Google Shape;244;p23"/>
                <p:cNvCxnSpPr/>
                <p:nvPr/>
              </p:nvCxnSpPr>
              <p:spPr>
                <a:xfrm>
                  <a:off x="2892317" y="601319"/>
                  <a:ext cx="518845" cy="1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8940D5-539B-4576-A65F-1DD905C4B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133" y="633227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342689" y="266693"/>
            <a:ext cx="12402900" cy="8965200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4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2302495" y="1518423"/>
            <a:ext cx="8330866" cy="96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6200"/>
              <a:buFont typeface="Century Gothic"/>
              <a:buNone/>
            </a:pPr>
            <a:r>
              <a:rPr lang="en-US" sz="62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</a:t>
            </a:r>
            <a:endParaRPr dirty="0"/>
          </a:p>
        </p:txBody>
      </p:sp>
      <p:grpSp>
        <p:nvGrpSpPr>
          <p:cNvPr id="251" name="Google Shape;251;p24"/>
          <p:cNvGrpSpPr/>
          <p:nvPr/>
        </p:nvGrpSpPr>
        <p:grpSpPr>
          <a:xfrm>
            <a:off x="4644443" y="7942132"/>
            <a:ext cx="3771519" cy="1057771"/>
            <a:chOff x="-1" y="0"/>
            <a:chExt cx="3771517" cy="1057769"/>
          </a:xfrm>
        </p:grpSpPr>
        <p:pic>
          <p:nvPicPr>
            <p:cNvPr id="252" name="Google Shape;252;p24"/>
            <p:cNvPicPr preferRelativeResize="0"/>
            <p:nvPr/>
          </p:nvPicPr>
          <p:blipFill rotWithShape="1">
            <a:blip r:embed="rId3">
              <a:alphaModFix/>
            </a:blip>
            <a:srcRect l="7942"/>
            <a:stretch/>
          </p:blipFill>
          <p:spPr>
            <a:xfrm>
              <a:off x="1852851" y="0"/>
              <a:ext cx="973760" cy="1057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 rotWithShape="1">
            <a:blip r:embed="rId3">
              <a:alphaModFix/>
            </a:blip>
            <a:srcRect l="7942"/>
            <a:stretch/>
          </p:blipFill>
          <p:spPr>
            <a:xfrm>
              <a:off x="2797754" y="0"/>
              <a:ext cx="973762" cy="1057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4"/>
            <p:cNvPicPr preferRelativeResize="0"/>
            <p:nvPr/>
          </p:nvPicPr>
          <p:blipFill rotWithShape="1">
            <a:blip r:embed="rId3">
              <a:alphaModFix/>
            </a:blip>
            <a:srcRect l="7942"/>
            <a:stretch/>
          </p:blipFill>
          <p:spPr>
            <a:xfrm>
              <a:off x="939799" y="0"/>
              <a:ext cx="973761" cy="1057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4"/>
            <p:cNvPicPr preferRelativeResize="0"/>
            <p:nvPr/>
          </p:nvPicPr>
          <p:blipFill rotWithShape="1">
            <a:blip r:embed="rId3">
              <a:alphaModFix/>
            </a:blip>
            <a:srcRect l="7942"/>
            <a:stretch/>
          </p:blipFill>
          <p:spPr>
            <a:xfrm>
              <a:off x="-1" y="0"/>
              <a:ext cx="973761" cy="105776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6" name="Google Shape;256;p24"/>
          <p:cNvCxnSpPr/>
          <p:nvPr/>
        </p:nvCxnSpPr>
        <p:spPr>
          <a:xfrm>
            <a:off x="3957554" y="2553160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57" name="Google Shape;257;p24"/>
          <p:cNvSpPr/>
          <p:nvPr/>
        </p:nvSpPr>
        <p:spPr>
          <a:xfrm>
            <a:off x="2103100" y="3092388"/>
            <a:ext cx="88821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</a:rPr>
              <a:t>There is an opportunity for churches to be meaningfully involved in:</a:t>
            </a:r>
            <a:endParaRPr sz="2600" b="1"/>
          </a:p>
          <a:p>
            <a:pPr marL="704215" marR="0" lvl="0" indent="-2470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2547250" y="4531824"/>
            <a:ext cx="8282100" cy="21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7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300" dirty="0">
                <a:solidFill>
                  <a:schemeClr val="dk1"/>
                </a:solidFill>
              </a:rPr>
              <a:t>		Prayer Empowerment</a:t>
            </a:r>
          </a:p>
          <a:p>
            <a:pPr lvl="7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300" dirty="0">
                <a:solidFill>
                  <a:schemeClr val="dk1"/>
                </a:solidFill>
              </a:rPr>
              <a:t>		Violence Reduction</a:t>
            </a:r>
            <a:endParaRPr sz="2300" dirty="0">
              <a:solidFill>
                <a:schemeClr val="dk1"/>
              </a:solidFill>
            </a:endParaRPr>
          </a:p>
          <a:p>
            <a:pPr lvl="7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300" dirty="0">
                <a:solidFill>
                  <a:schemeClr val="dk1"/>
                </a:solidFill>
              </a:rPr>
              <a:t>		Education Enhancement</a:t>
            </a:r>
          </a:p>
          <a:p>
            <a:pPr lvl="7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300" dirty="0">
                <a:solidFill>
                  <a:schemeClr val="dk1"/>
                </a:solidFill>
              </a:rPr>
              <a:t>		Gospel Justice</a:t>
            </a:r>
            <a:endParaRPr sz="2300" dirty="0">
              <a:solidFill>
                <a:schemeClr val="dk1"/>
              </a:solidFill>
            </a:endParaRPr>
          </a:p>
          <a:p>
            <a:pPr lvl="7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300" dirty="0">
                <a:solidFill>
                  <a:schemeClr val="dk1"/>
                </a:solidFill>
              </a:rPr>
              <a:t>		Economic Development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342689" y="243643"/>
            <a:ext cx="12402900" cy="8965200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2302495" y="604023"/>
            <a:ext cx="83310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6200"/>
              <a:buFont typeface="Century Gothic"/>
              <a:buNone/>
            </a:pPr>
            <a:r>
              <a:rPr lang="en-US" sz="6200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Leadership</a:t>
            </a:r>
            <a:endParaRPr dirty="0"/>
          </a:p>
        </p:txBody>
      </p:sp>
      <p:cxnSp>
        <p:nvCxnSpPr>
          <p:cNvPr id="265" name="Google Shape;265;p25"/>
          <p:cNvCxnSpPr/>
          <p:nvPr/>
        </p:nvCxnSpPr>
        <p:spPr>
          <a:xfrm>
            <a:off x="3957554" y="1638760"/>
            <a:ext cx="50208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6" name="Google Shape;266;p25" descr="Graphical user interface, applicati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963" y="4829525"/>
            <a:ext cx="7028475" cy="41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449" y="1708375"/>
            <a:ext cx="3745500" cy="22732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6BCEED">
                <a:alpha val="37250"/>
              </a:srgbClr>
            </a:outerShdw>
          </a:effectLst>
        </p:spPr>
      </p:pic>
      <p:sp>
        <p:nvSpPr>
          <p:cNvPr id="268" name="Google Shape;268;p25"/>
          <p:cNvSpPr txBox="1"/>
          <p:nvPr/>
        </p:nvSpPr>
        <p:spPr>
          <a:xfrm>
            <a:off x="3196400" y="4051225"/>
            <a:ext cx="6612000" cy="48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BOARD</a:t>
            </a:r>
            <a:endParaRPr sz="2400">
              <a:solidFill>
                <a:srgbClr val="D93E2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9C3FE-FCA7-4915-9F79-D9C380F1E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332" y="738223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25400" y="0"/>
            <a:ext cx="13055600" cy="9753600"/>
          </a:xfrm>
          <a:prstGeom prst="rect">
            <a:avLst/>
          </a:prstGeom>
          <a:noFill/>
          <a:ln w="723900" cap="flat" cmpd="sng">
            <a:solidFill>
              <a:srgbClr val="6BCEED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7942"/>
          <a:stretch/>
        </p:blipFill>
        <p:spPr>
          <a:xfrm>
            <a:off x="11653283" y="274571"/>
            <a:ext cx="795033" cy="86362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1229289" y="844550"/>
            <a:ext cx="10546223" cy="8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Chicago’s Challenges</a:t>
            </a:r>
            <a:endParaRPr dirty="0"/>
          </a:p>
        </p:txBody>
      </p:sp>
      <p:sp>
        <p:nvSpPr>
          <p:cNvPr id="69" name="Google Shape;69;p15"/>
          <p:cNvSpPr/>
          <p:nvPr/>
        </p:nvSpPr>
        <p:spPr>
          <a:xfrm>
            <a:off x="2122802" y="4035356"/>
            <a:ext cx="8771896" cy="374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728838" marR="0" lvl="0" indent="-271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Unprecedented levels of violence and homicides 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Poverty, unemployment, and lack of economic opportunity 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Broken family structure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An underperforming public education system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Deteriorating levels of trust between the police force and civilians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Historically low levels of successful prosecutions for homicides and other serious crimes </a:t>
            </a:r>
            <a:endParaRPr/>
          </a:p>
          <a:p>
            <a:pPr marL="728838" marR="0" lvl="0" indent="-2716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Char char="•"/>
            </a:pPr>
            <a:r>
              <a:rPr lang="en-US" sz="2300" i="0" u="none" strike="noStrike" cap="none">
                <a:solidFill>
                  <a:srgbClr val="000000"/>
                </a:solidFill>
              </a:rPr>
              <a:t>Hopelessness and despair </a:t>
            </a:r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3998376" y="1968500"/>
            <a:ext cx="5020748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" name="Google Shape;71;p15"/>
          <p:cNvSpPr/>
          <p:nvPr/>
        </p:nvSpPr>
        <p:spPr>
          <a:xfrm>
            <a:off x="2016442" y="2601878"/>
            <a:ext cx="898461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</a:rPr>
              <a:t>Despite decades of community initiatives, prayer and giving, Chicago continues to face challenges of: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-25450" y="0"/>
            <a:ext cx="13055700" cy="9753600"/>
          </a:xfrm>
          <a:prstGeom prst="rect">
            <a:avLst/>
          </a:prstGeom>
          <a:noFill/>
          <a:ln w="723900" cap="flat" cmpd="sng">
            <a:solidFill>
              <a:srgbClr val="6BCEED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7942"/>
          <a:stretch/>
        </p:blipFill>
        <p:spPr>
          <a:xfrm>
            <a:off x="11426859" y="1145446"/>
            <a:ext cx="795032" cy="86362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1046903" y="835022"/>
            <a:ext cx="11175000" cy="19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Isolated IMPACT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Century Gothic"/>
              <a:buNone/>
            </a:pPr>
            <a:r>
              <a:rPr lang="en-US" sz="18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IMPACT</a:t>
            </a:r>
            <a:endParaRPr sz="5000" b="0" i="0" u="none" strike="noStrike" cap="none" dirty="0">
              <a:solidFill>
                <a:srgbClr val="D93E2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9" name="Google Shape;79;p16"/>
          <p:cNvCxnSpPr/>
          <p:nvPr/>
        </p:nvCxnSpPr>
        <p:spPr>
          <a:xfrm>
            <a:off x="3778524" y="3523231"/>
            <a:ext cx="50208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0" name="Google Shape;80;p16"/>
          <p:cNvSpPr/>
          <p:nvPr/>
        </p:nvSpPr>
        <p:spPr>
          <a:xfrm>
            <a:off x="7809350" y="4153586"/>
            <a:ext cx="28485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Collective Impact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722766" y="4906099"/>
            <a:ext cx="514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Funders select individual grantees that offer the most promising solutions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Nonprofits work separately and compete to produce the greatest independent impact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attempts to isolate particular organization’s impact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Corporate and government sectors are often disconnected from the efforts of foundations and nonprofits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1987425" y="4163850"/>
            <a:ext cx="3290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Impact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6475022" y="4906099"/>
            <a:ext cx="5517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Funders and implementers understand that social problems and their solutions arise from the interaction of many organizations within a larger system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depends on working toward the same goal and measuring the same things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scale impact depends on increasing cross-sector alignment and learning among organizations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Corporate and government sectors are essential partners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Organizations actively coordinate their actions and share lessons learned.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7"/>
          <p:cNvGrpSpPr/>
          <p:nvPr/>
        </p:nvGrpSpPr>
        <p:grpSpPr>
          <a:xfrm>
            <a:off x="1524674" y="1066802"/>
            <a:ext cx="9955455" cy="7619999"/>
            <a:chOff x="0" y="0"/>
            <a:chExt cx="9955453" cy="7619998"/>
          </a:xfrm>
        </p:grpSpPr>
        <p:sp>
          <p:nvSpPr>
            <p:cNvPr id="89" name="Google Shape;89;p17"/>
            <p:cNvSpPr/>
            <p:nvPr/>
          </p:nvSpPr>
          <p:spPr>
            <a:xfrm>
              <a:off x="158987" y="2180575"/>
              <a:ext cx="1986124" cy="19643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4047416" y="5472967"/>
              <a:ext cx="1986124" cy="19643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779683" y="4252511"/>
              <a:ext cx="1986124" cy="19643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6459945" y="4252511"/>
              <a:ext cx="1986124" cy="19643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048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7819431" y="2194766"/>
              <a:ext cx="1986125" cy="19643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 Light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94" name="Google Shape;94;p17"/>
            <p:cNvGrpSpPr/>
            <p:nvPr/>
          </p:nvGrpSpPr>
          <p:grpSpPr>
            <a:xfrm>
              <a:off x="0" y="0"/>
              <a:ext cx="9955453" cy="7619998"/>
              <a:chOff x="0" y="0"/>
              <a:chExt cx="9955452" cy="7619997"/>
            </a:xfrm>
          </p:grpSpPr>
          <p:cxnSp>
            <p:nvCxnSpPr>
              <p:cNvPr id="95" name="Google Shape;95;p17"/>
              <p:cNvCxnSpPr/>
              <p:nvPr/>
            </p:nvCxnSpPr>
            <p:spPr>
              <a:xfrm rot="10800000" flipH="1">
                <a:off x="2161630" y="2231763"/>
                <a:ext cx="1408700" cy="49680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cxnSp>
          <p:sp>
            <p:nvSpPr>
              <p:cNvPr id="96" name="Google Shape;96;p17"/>
              <p:cNvSpPr/>
              <p:nvPr/>
            </p:nvSpPr>
            <p:spPr>
              <a:xfrm>
                <a:off x="0" y="1997939"/>
                <a:ext cx="2275716" cy="2329665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cxnSp>
            <p:nvCxnSpPr>
              <p:cNvPr id="97" name="Google Shape;97;p17"/>
              <p:cNvCxnSpPr/>
              <p:nvPr/>
            </p:nvCxnSpPr>
            <p:spPr>
              <a:xfrm rot="10800000" flipH="1">
                <a:off x="3311129" y="2893768"/>
                <a:ext cx="937947" cy="132489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cxnSp>
          <p:sp>
            <p:nvSpPr>
              <p:cNvPr id="98" name="Google Shape;98;p17"/>
              <p:cNvSpPr/>
              <p:nvPr/>
            </p:nvSpPr>
            <p:spPr>
              <a:xfrm>
                <a:off x="1634887" y="4069875"/>
                <a:ext cx="2275716" cy="2329666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cxnSp>
            <p:nvCxnSpPr>
              <p:cNvPr id="99" name="Google Shape;99;p17"/>
              <p:cNvCxnSpPr/>
              <p:nvPr/>
            </p:nvCxnSpPr>
            <p:spPr>
              <a:xfrm rot="10800000" flipH="1">
                <a:off x="5040477" y="3321837"/>
                <a:ext cx="1" cy="199277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cxnSp>
          <p:sp>
            <p:nvSpPr>
              <p:cNvPr id="100" name="Google Shape;100;p17"/>
              <p:cNvSpPr/>
              <p:nvPr/>
            </p:nvSpPr>
            <p:spPr>
              <a:xfrm>
                <a:off x="3902620" y="5290332"/>
                <a:ext cx="2275716" cy="2329665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cxnSp>
            <p:nvCxnSpPr>
              <p:cNvPr id="101" name="Google Shape;101;p17"/>
              <p:cNvCxnSpPr/>
              <p:nvPr/>
            </p:nvCxnSpPr>
            <p:spPr>
              <a:xfrm>
                <a:off x="6236764" y="2139927"/>
                <a:ext cx="1563474" cy="595334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cxnSp>
          <p:cxnSp>
            <p:nvCxnSpPr>
              <p:cNvPr id="102" name="Google Shape;102;p17"/>
              <p:cNvCxnSpPr/>
              <p:nvPr/>
            </p:nvCxnSpPr>
            <p:spPr>
              <a:xfrm rot="10800000">
                <a:off x="5681460" y="2565688"/>
                <a:ext cx="1145126" cy="173769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</p:cxnSp>
          <p:sp>
            <p:nvSpPr>
              <p:cNvPr id="103" name="Google Shape;103;p17"/>
              <p:cNvSpPr/>
              <p:nvPr/>
            </p:nvSpPr>
            <p:spPr>
              <a:xfrm>
                <a:off x="6315149" y="4069875"/>
                <a:ext cx="2275716" cy="2329666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7679735" y="1997939"/>
                <a:ext cx="2275717" cy="2329665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3074956" y="0"/>
                <a:ext cx="3794896" cy="3868196"/>
              </a:xfrm>
              <a:prstGeom prst="ellipse">
                <a:avLst/>
              </a:prstGeom>
              <a:noFill/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Helvetica Neue Light"/>
                  <a:buNone/>
                </a:pPr>
                <a:endParaRPr sz="3600" b="0" i="0" u="none" strike="noStrike" cap="non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106" name="Google Shape;106;p17"/>
            <p:cNvSpPr/>
            <p:nvPr/>
          </p:nvSpPr>
          <p:spPr>
            <a:xfrm>
              <a:off x="260100" y="2836370"/>
              <a:ext cx="1783898" cy="681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Common Agenda</a:t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799835" y="4894115"/>
              <a:ext cx="1945820" cy="681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Shared Measurement</a:t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983083" y="5972658"/>
              <a:ext cx="2114790" cy="965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Mutually Reinforcing Activities 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459945" y="4894115"/>
              <a:ext cx="1986124" cy="681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Continuous Communication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7819431" y="2651883"/>
              <a:ext cx="1992673" cy="1050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Backbone Support Organization</a:t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229418" y="202642"/>
              <a:ext cx="3496615" cy="3462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436626" y="407873"/>
              <a:ext cx="3023400" cy="3036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rotWithShape="0">
                <a:srgbClr val="D93E2B"/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Helvetica Neue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Collective Impact</a:t>
              </a:r>
              <a:endParaRPr/>
            </a:p>
          </p:txBody>
        </p:sp>
      </p:grpSp>
      <p:sp>
        <p:nvSpPr>
          <p:cNvPr id="113" name="Google Shape;113;p17"/>
          <p:cNvSpPr/>
          <p:nvPr/>
        </p:nvSpPr>
        <p:spPr>
          <a:xfrm>
            <a:off x="5113700" y="1627075"/>
            <a:ext cx="3023400" cy="3036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17500" rotWithShape="0">
              <a:srgbClr val="D93E2B"/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Collective Impact</a:t>
            </a:r>
            <a:endParaRPr/>
          </a:p>
        </p:txBody>
      </p:sp>
      <p:pic>
        <p:nvPicPr>
          <p:cNvPr id="28" name="Google Shape;77;p16">
            <a:extLst>
              <a:ext uri="{FF2B5EF4-FFF2-40B4-BE49-F238E27FC236}">
                <a16:creationId xmlns:a16="http://schemas.microsoft.com/office/drawing/2014/main" id="{2B3E9BE6-BF1F-410C-99D2-D0AD197745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942"/>
          <a:stretch/>
        </p:blipFill>
        <p:spPr>
          <a:xfrm>
            <a:off x="11426859" y="1145446"/>
            <a:ext cx="795032" cy="86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6445249" y="5318187"/>
            <a:ext cx="127001" cy="47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300962" y="286653"/>
            <a:ext cx="12402876" cy="8965143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4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1664335" y="1582333"/>
            <a:ext cx="9736481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 Chicago’s Guiding Principles</a:t>
            </a:r>
            <a:endParaRPr dirty="0"/>
          </a:p>
        </p:txBody>
      </p:sp>
      <p:cxnSp>
        <p:nvCxnSpPr>
          <p:cNvPr id="121" name="Google Shape;121;p18"/>
          <p:cNvCxnSpPr/>
          <p:nvPr/>
        </p:nvCxnSpPr>
        <p:spPr>
          <a:xfrm>
            <a:off x="3992026" y="3415568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2" name="Google Shape;122;p18"/>
          <p:cNvSpPr/>
          <p:nvPr/>
        </p:nvSpPr>
        <p:spPr>
          <a:xfrm>
            <a:off x="929902" y="5424574"/>
            <a:ext cx="11157695" cy="62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342900" marR="0" lvl="0" indent="-3429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090281" y="4151116"/>
            <a:ext cx="1082423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starting in a few specific neighborhoods and expand over time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replicate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 that others are providing but help to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value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resources and energy to the most successful existing programs and initiatives</a:t>
            </a: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Leverage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existing programs of the City of Chicago and other key government and municipal organizations such as Opportunity Zones</a:t>
            </a: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Leverage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 already underway such as the Obama Library initiative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Expand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reach and impact of the faith based community in every way possible</a:t>
            </a:r>
            <a:endParaRPr sz="2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36543-DF36-46DF-8EDA-F9BC4848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952" y="7875087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6445249" y="5318187"/>
            <a:ext cx="127001" cy="47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300962" y="394229"/>
            <a:ext cx="12402876" cy="8965143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4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2423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l="7942"/>
          <a:stretch/>
        </p:blipFill>
        <p:spPr>
          <a:xfrm>
            <a:off x="3168843" y="5403532"/>
            <a:ext cx="1598431" cy="173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860966" y="1012762"/>
            <a:ext cx="11282868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Connected by Together Chicago</a:t>
            </a:r>
            <a:endParaRPr dirty="0"/>
          </a:p>
        </p:txBody>
      </p:sp>
      <p:sp>
        <p:nvSpPr>
          <p:cNvPr id="132" name="Google Shape;132;p19"/>
          <p:cNvSpPr/>
          <p:nvPr/>
        </p:nvSpPr>
        <p:spPr>
          <a:xfrm>
            <a:off x="6985762" y="4406900"/>
            <a:ext cx="5462751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5722" marR="0" lvl="0" indent="-3457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Churches</a:t>
            </a:r>
            <a:endParaRPr/>
          </a:p>
          <a:p>
            <a:pPr marL="345722" marR="0" lvl="0" indent="-34572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 Profit Organizations</a:t>
            </a:r>
            <a:endParaRPr/>
          </a:p>
          <a:p>
            <a:pPr marL="345722" marR="0" lvl="0" indent="-34572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Businesses</a:t>
            </a:r>
            <a:endParaRPr/>
          </a:p>
          <a:p>
            <a:pPr marL="345722" marR="0" lvl="0" indent="-34572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City, County and State Government</a:t>
            </a:r>
            <a:endParaRPr/>
          </a:p>
          <a:p>
            <a:pPr marL="345722" marR="0" lvl="0" indent="-34572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and Private Schools</a:t>
            </a:r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3992026" y="2918603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" y="3663950"/>
            <a:ext cx="56896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307310" y="340363"/>
            <a:ext cx="12402878" cy="8965143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4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 amt="3551"/>
          </a:blip>
          <a:srcRect t="2951"/>
          <a:stretch/>
        </p:blipFill>
        <p:spPr>
          <a:xfrm>
            <a:off x="-869841" y="35320"/>
            <a:ext cx="7477499" cy="968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2490269" y="1013871"/>
            <a:ext cx="8024262" cy="8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Partners</a:t>
            </a:r>
            <a:endParaRPr dirty="0"/>
          </a:p>
        </p:txBody>
      </p:sp>
      <p:cxnSp>
        <p:nvCxnSpPr>
          <p:cNvPr id="142" name="Google Shape;142;p20"/>
          <p:cNvCxnSpPr/>
          <p:nvPr/>
        </p:nvCxnSpPr>
        <p:spPr>
          <a:xfrm>
            <a:off x="3992026" y="2021989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435" y="2478747"/>
            <a:ext cx="10745930" cy="6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F3D8EB-C8B2-4908-B218-EBB005ACA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774" y="1016403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300961" y="286653"/>
            <a:ext cx="12402878" cy="8965143"/>
          </a:xfrm>
          <a:prstGeom prst="rect">
            <a:avLst/>
          </a:prstGeom>
          <a:solidFill>
            <a:srgbClr val="6BCEED"/>
          </a:solidFill>
          <a:ln>
            <a:noFill/>
          </a:ln>
          <a:effectLst>
            <a:outerShdw blurRad="38100" dist="25400" dir="5400000" rotWithShape="0">
              <a:srgbClr val="6BCEED">
                <a:alpha val="37254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 amt="3551"/>
          </a:blip>
          <a:srcRect t="2951"/>
          <a:stretch/>
        </p:blipFill>
        <p:spPr>
          <a:xfrm>
            <a:off x="-869841" y="35320"/>
            <a:ext cx="7477499" cy="968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2143588" y="4495853"/>
            <a:ext cx="90705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working on specific opportunities in these areas: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9258" y="5686150"/>
            <a:ext cx="1991846" cy="199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0794" y="5686150"/>
            <a:ext cx="1962913" cy="19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6586" y="5688491"/>
            <a:ext cx="1965657" cy="196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1420573" y="7835646"/>
            <a:ext cx="2463356" cy="98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Development</a:t>
            </a:r>
            <a:endParaRPr dirty="0"/>
          </a:p>
        </p:txBody>
      </p:sp>
      <p:sp>
        <p:nvSpPr>
          <p:cNvPr id="155" name="Google Shape;155;p21"/>
          <p:cNvSpPr/>
          <p:nvPr/>
        </p:nvSpPr>
        <p:spPr>
          <a:xfrm>
            <a:off x="4315762" y="7885029"/>
            <a:ext cx="1665938" cy="98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1" dirty="0">
                <a:latin typeface="Helvetica Neue"/>
                <a:sym typeface="Helvetica Neue"/>
              </a:rPr>
              <a:t>Enhancement</a:t>
            </a:r>
            <a:endParaRPr dirty="0"/>
          </a:p>
        </p:txBody>
      </p:sp>
      <p:sp>
        <p:nvSpPr>
          <p:cNvPr id="156" name="Google Shape;156;p21"/>
          <p:cNvSpPr/>
          <p:nvPr/>
        </p:nvSpPr>
        <p:spPr>
          <a:xfrm>
            <a:off x="6368512" y="7830310"/>
            <a:ext cx="2301805" cy="98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Violence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</a:t>
            </a:r>
            <a:endParaRPr sz="2000" dirty="0"/>
          </a:p>
        </p:txBody>
      </p:sp>
      <p:sp>
        <p:nvSpPr>
          <p:cNvPr id="157" name="Google Shape;157;p21"/>
          <p:cNvSpPr/>
          <p:nvPr/>
        </p:nvSpPr>
        <p:spPr>
          <a:xfrm>
            <a:off x="8695761" y="7830310"/>
            <a:ext cx="2888468" cy="9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1" dirty="0">
                <a:latin typeface="Helvetica Neue"/>
                <a:ea typeface="Helvetica Neue"/>
                <a:cs typeface="Helvetica Neue"/>
                <a:sym typeface="Helvetica Neue"/>
              </a:rPr>
              <a:t>Gospel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</a:pPr>
            <a:r>
              <a:rPr lang="en-US" sz="1900" b="1" dirty="0">
                <a:latin typeface="Helvetica Neue"/>
                <a:sym typeface="Helvetica Neue"/>
              </a:rPr>
              <a:t>Justice</a:t>
            </a:r>
            <a:endParaRPr dirty="0"/>
          </a:p>
        </p:txBody>
      </p:sp>
      <p:sp>
        <p:nvSpPr>
          <p:cNvPr id="158" name="Google Shape;158;p21"/>
          <p:cNvSpPr/>
          <p:nvPr/>
        </p:nvSpPr>
        <p:spPr>
          <a:xfrm>
            <a:off x="1398831" y="1561719"/>
            <a:ext cx="101631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3000"/>
              <a:buFont typeface="Helvetica Neue"/>
              <a:buNone/>
            </a:pPr>
            <a:r>
              <a:rPr lang="en-US" sz="3000" b="1" i="0" u="none" strike="noStrike" cap="none" dirty="0">
                <a:solidFill>
                  <a:srgbClr val="D93E2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Together Chicago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believes that, in order to facilitate 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meaningful and lasting change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 key sectors of our society including the faith and the business communities must be brought together to re-imagine ways of working together </a:t>
            </a:r>
            <a:endParaRPr sz="1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25375" y="5733251"/>
            <a:ext cx="1962900" cy="196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5FB209-9D34-4837-BCE8-31FEA6EADA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4099" y="2777754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EED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355692" y="574742"/>
            <a:ext cx="11844484" cy="8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3E2B"/>
              </a:buClr>
              <a:buSzPts val="5000"/>
              <a:buFont typeface="Century Gothic"/>
              <a:buNone/>
            </a:pPr>
            <a:r>
              <a:rPr lang="en-US" sz="5000" b="0" i="0" u="none" strike="noStrike" cap="none" dirty="0">
                <a:solidFill>
                  <a:srgbClr val="D93E2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Healthcare Opportunity </a:t>
            </a:r>
            <a:endParaRPr dirty="0"/>
          </a:p>
        </p:txBody>
      </p:sp>
      <p:cxnSp>
        <p:nvCxnSpPr>
          <p:cNvPr id="165" name="Google Shape;165;p22"/>
          <p:cNvCxnSpPr/>
          <p:nvPr/>
        </p:nvCxnSpPr>
        <p:spPr>
          <a:xfrm>
            <a:off x="3992026" y="1704489"/>
            <a:ext cx="5020748" cy="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75" y="2291475"/>
            <a:ext cx="4164326" cy="648728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5690376" y="2565972"/>
            <a:ext cx="892275" cy="594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78" y="0"/>
                </a:moveTo>
                <a:lnTo>
                  <a:pt x="0" y="21600"/>
                </a:lnTo>
                <a:lnTo>
                  <a:pt x="21600" y="10529"/>
                </a:lnTo>
                <a:lnTo>
                  <a:pt x="2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68" name="Google Shape;168;p22"/>
          <p:cNvGrpSpPr/>
          <p:nvPr/>
        </p:nvGrpSpPr>
        <p:grpSpPr>
          <a:xfrm>
            <a:off x="7285266" y="2744212"/>
            <a:ext cx="5076274" cy="6142123"/>
            <a:chOff x="6472777" y="2463266"/>
            <a:chExt cx="5692601" cy="6887858"/>
          </a:xfrm>
        </p:grpSpPr>
        <p:sp>
          <p:nvSpPr>
            <p:cNvPr id="169" name="Google Shape;169;p22"/>
            <p:cNvSpPr/>
            <p:nvPr/>
          </p:nvSpPr>
          <p:spPr>
            <a:xfrm>
              <a:off x="6969792" y="3770281"/>
              <a:ext cx="2028305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 6,000 Annual Hires</a:t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654513" y="8325202"/>
              <a:ext cx="2658866" cy="1025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$ 2.8 B in Supply Chain/ Service Expenses</a:t>
              </a:r>
              <a:endPara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9821794" y="3666254"/>
              <a:ext cx="2028305" cy="711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43,800 Employees </a:t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9595421" y="5836649"/>
              <a:ext cx="2550642" cy="711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$4 B in Salaries/Wages</a:t>
              </a:r>
              <a:endParaRPr/>
            </a:p>
          </p:txBody>
        </p:sp>
        <p:pic>
          <p:nvPicPr>
            <p:cNvPr id="173" name="Google Shape;173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86945" y="2463266"/>
              <a:ext cx="1098003" cy="1098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323050" y="4646354"/>
              <a:ext cx="1025791" cy="1033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92786" y="4512145"/>
              <a:ext cx="1412479" cy="1412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34945" y="2463266"/>
              <a:ext cx="1098004" cy="1098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2"/>
            <p:cNvSpPr/>
            <p:nvPr/>
          </p:nvSpPr>
          <p:spPr>
            <a:xfrm>
              <a:off x="6472777" y="5922106"/>
              <a:ext cx="3022335" cy="805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~$5.4 B in Employee Spending Potential</a:t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9506512" y="8264882"/>
              <a:ext cx="2658866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89,117 Annual admissions</a:t>
              </a:r>
              <a:endPara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9" name="Google Shape;179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70491" y="6803223"/>
              <a:ext cx="1426910" cy="1426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216912" y="6823068"/>
              <a:ext cx="1238067" cy="1238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BC00F6-B003-4C75-9D50-F1B380A7A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9827" y="632145"/>
            <a:ext cx="798645" cy="865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506</Words>
  <Application>Microsoft Office PowerPoint</Application>
  <PresentationFormat>Custom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Helvetica Neue Light</vt:lpstr>
      <vt:lpstr>Arial</vt:lpstr>
      <vt:lpstr>Helvetica Neue</vt:lpstr>
      <vt:lpstr>Century Gothic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N. Allen</cp:lastModifiedBy>
  <cp:revision>4</cp:revision>
  <dcterms:modified xsi:type="dcterms:W3CDTF">2021-03-27T13:38:15Z</dcterms:modified>
</cp:coreProperties>
</file>